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"/>
  </p:notesMasterIdLst>
  <p:sldIdLst>
    <p:sldId id="297" r:id="rId2"/>
  </p:sldIdLst>
  <p:sldSz cx="9144000" cy="6858000" type="screen4x3"/>
  <p:notesSz cx="7010400" cy="9296400"/>
  <p:defaultTextStyle>
    <a:defPPr>
      <a:defRPr lang="es-C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FF"/>
    <a:srgbClr val="33CCFF"/>
    <a:srgbClr val="66FFFF"/>
    <a:srgbClr val="0099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 autoAdjust="0"/>
    <p:restoredTop sz="95501" autoAdjust="0"/>
  </p:normalViewPr>
  <p:slideViewPr>
    <p:cSldViewPr>
      <p:cViewPr varScale="1">
        <p:scale>
          <a:sx n="92" d="100"/>
          <a:sy n="92" d="100"/>
        </p:scale>
        <p:origin x="134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1\Alcaldia\227-GHSC\22700-U-Admtva\Homes\43103134\BASE%20DE%20DATOS%20SEPTIEMBRE%202019%20indicador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[BASE DE DATOS SEPTIEMBRE 2019 indicador.xlsx]Hoja1!Tabla dinámica1</c:name>
    <c:fmtId val="4"/>
  </c:pivotSource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2"/>
                <c:pt idx="0">
                  <c:v>RADICADOS</c:v>
                </c:pt>
                <c:pt idx="1">
                  <c:v>TERMINADOS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2"/>
                <c:pt idx="0">
                  <c:v>822</c:v>
                </c:pt>
                <c:pt idx="1">
                  <c:v>500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1744840"/>
        <c:axId val="181738176"/>
      </c:barChart>
      <c:catAx>
        <c:axId val="181744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81738176"/>
        <c:crosses val="autoZero"/>
        <c:auto val="1"/>
        <c:lblAlgn val="ctr"/>
        <c:lblOffset val="100"/>
        <c:noMultiLvlLbl val="0"/>
      </c:catAx>
      <c:valAx>
        <c:axId val="181738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81744840"/>
        <c:crosses val="autoZero"/>
        <c:crossBetween val="between"/>
        <c:majorUnit val="100"/>
        <c:minorUnit val="1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65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9" y="0"/>
            <a:ext cx="3038475" cy="4665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446995-16A0-4633-A619-E5ACEDABD7BE}" type="datetimeFigureOut">
              <a:rPr lang="es-CO" smtClean="0"/>
              <a:t>3/10/2019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12875" y="1162050"/>
            <a:ext cx="4184650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4033"/>
            <a:ext cx="5607050" cy="366071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1" y="8829822"/>
            <a:ext cx="3038475" cy="4665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9" y="8829822"/>
            <a:ext cx="3038475" cy="4665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578254-2AF8-47C0-AA57-8A1417102F5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61098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CE52D2-86FB-4764-B529-E9460A5FAD65}" type="datetimeFigureOut">
              <a:rPr lang="es-CO" smtClean="0"/>
              <a:pPr>
                <a:defRPr/>
              </a:pPr>
              <a:t>3/10/2019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E311E9-B732-44FF-B42D-DABE5D08AD80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65391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6A7F3A8-0D87-4DF4-9187-5157A882BAB8}" type="datetimeFigureOut">
              <a:rPr lang="es-CO" smtClean="0"/>
              <a:pPr>
                <a:defRPr/>
              </a:pPr>
              <a:t>3/10/2019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168D8F-2A87-4370-B6E0-44324F80EC1F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90814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087728-C113-4A47-B89A-90C6653DD797}" type="datetimeFigureOut">
              <a:rPr lang="es-CO" smtClean="0"/>
              <a:pPr>
                <a:defRPr/>
              </a:pPr>
              <a:t>3/10/2019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F77FAC-CBD6-421D-A8C3-721418147B15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6630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EEE168-C3BC-4EB1-9E17-EB6F5C6330F5}" type="datetimeFigureOut">
              <a:rPr lang="es-CO" smtClean="0"/>
              <a:pPr>
                <a:defRPr/>
              </a:pPr>
              <a:t>3/10/2019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9BE7A1-4A2F-416C-9586-F4CB4C9FCEEE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2406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1FB693-1036-4694-AFD0-09398087E94F}" type="datetimeFigureOut">
              <a:rPr lang="es-CO" smtClean="0"/>
              <a:pPr>
                <a:defRPr/>
              </a:pPr>
              <a:t>3/10/2019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4BF75E-E626-4254-B6D3-21C2F2131523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37518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B0EA9C-1CEB-4814-BB87-ED7F8EEC8763}" type="datetimeFigureOut">
              <a:rPr lang="es-CO" smtClean="0"/>
              <a:pPr>
                <a:defRPr/>
              </a:pPr>
              <a:t>3/10/2019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0FD7EF-D74A-43E3-931E-600B2E1C550E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645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5FF6B3-8748-440C-BA73-04E67B01FFAA}" type="datetimeFigureOut">
              <a:rPr lang="es-CO" smtClean="0"/>
              <a:pPr>
                <a:defRPr/>
              </a:pPr>
              <a:t>3/10/2019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2FF80D-7D96-4490-895A-DC38F7CED003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65031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87BDC96-EBFF-476A-9020-B5E355E9C547}" type="datetimeFigureOut">
              <a:rPr lang="es-CO" smtClean="0"/>
              <a:pPr>
                <a:defRPr/>
              </a:pPr>
              <a:t>3/10/2019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82FD0F-0A84-46D0-B7A0-6D6ED4ECC020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22133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AD0E6C-D0F9-4A6B-B768-E243865181D6}" type="datetimeFigureOut">
              <a:rPr lang="es-CO" smtClean="0"/>
              <a:pPr>
                <a:defRPr/>
              </a:pPr>
              <a:t>3/10/2019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237AB0-DB33-4CDE-A4A2-A2D25779ABAB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75084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4BECD3-3B2D-4EF1-B7BE-D1F6A171F6D3}" type="datetimeFigureOut">
              <a:rPr lang="es-CO" smtClean="0"/>
              <a:pPr>
                <a:defRPr/>
              </a:pPr>
              <a:t>3/10/2019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0D4D37-0B97-4A7C-9CD3-1B140C9D15B4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00728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EFD270-2EC1-49AC-956C-C737F87FA080}" type="datetimeFigureOut">
              <a:rPr lang="es-CO" smtClean="0"/>
              <a:pPr>
                <a:defRPr/>
              </a:pPr>
              <a:t>3/10/2019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B42358-4FB5-4DEB-BFB7-4B3704002C7C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15387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87BDC96-EBFF-476A-9020-B5E355E9C547}" type="datetimeFigureOut">
              <a:rPr lang="es-CO" smtClean="0"/>
              <a:pPr>
                <a:defRPr/>
              </a:pPr>
              <a:t>3/10/2019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282FD0F-0A84-46D0-B7A0-6D6ED4ECC020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58793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1125"/>
            <a:ext cx="8229600" cy="438150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CO" sz="2800" b="1" dirty="0" smtClean="0">
                <a:solidFill>
                  <a:srgbClr val="1D59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CONTROL DISCIPLINARIO INTERNO</a:t>
            </a:r>
            <a:endParaRPr lang="es-CO" sz="2800" b="1" dirty="0">
              <a:solidFill>
                <a:srgbClr val="1D598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98305" name="Rectangle 1"/>
          <p:cNvSpPr>
            <a:spLocks noChangeArrowheads="1"/>
          </p:cNvSpPr>
          <p:nvPr/>
        </p:nvSpPr>
        <p:spPr bwMode="auto">
          <a:xfrm>
            <a:off x="323850" y="596900"/>
            <a:ext cx="80724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anchor="ctr">
            <a:spAutoFit/>
          </a:bodyPr>
          <a:lstStyle/>
          <a:p>
            <a:pPr eaLnBrk="0" hangingPunct="0">
              <a:tabLst>
                <a:tab pos="2990850" algn="l"/>
              </a:tabLst>
              <a:defRPr/>
            </a:pPr>
            <a:r>
              <a:rPr lang="es-CO" sz="1200" b="1" dirty="0">
                <a:solidFill>
                  <a:srgbClr val="000000"/>
                </a:solidFill>
                <a:latin typeface="+mn-lt"/>
                <a:ea typeface="Times New Roman" pitchFamily="18" charset="0"/>
                <a:cs typeface="Arial" pitchFamily="34" charset="0"/>
              </a:rPr>
              <a:t>ESTADO DE PROCESOS 	</a:t>
            </a:r>
            <a:endParaRPr lang="es-CO" sz="1200" dirty="0">
              <a:latin typeface="+mn-lt"/>
              <a:cs typeface="Arial" pitchFamily="34" charset="0"/>
            </a:endParaRPr>
          </a:p>
          <a:p>
            <a:pPr eaLnBrk="0" hangingPunct="0">
              <a:tabLst>
                <a:tab pos="2990850" algn="l"/>
              </a:tabLst>
              <a:defRPr/>
            </a:pPr>
            <a:r>
              <a:rPr lang="es-CO" sz="1200" b="1" dirty="0">
                <a:solidFill>
                  <a:srgbClr val="000000"/>
                </a:solidFill>
                <a:latin typeface="+mn-lt"/>
                <a:ea typeface="Times New Roman" pitchFamily="18" charset="0"/>
                <a:cs typeface="Arial" pitchFamily="34" charset="0"/>
              </a:rPr>
              <a:t>Denominación del indicador: Procesos </a:t>
            </a:r>
            <a:r>
              <a:rPr lang="es-CO" sz="1200" b="1" dirty="0" smtClean="0">
                <a:solidFill>
                  <a:srgbClr val="000000"/>
                </a:solidFill>
                <a:latin typeface="+mn-lt"/>
                <a:ea typeface="Times New Roman" pitchFamily="18" charset="0"/>
                <a:cs typeface="Arial" pitchFamily="34" charset="0"/>
              </a:rPr>
              <a:t>Radicados </a:t>
            </a:r>
            <a:r>
              <a:rPr lang="es-CO" sz="1200" b="1" dirty="0">
                <a:solidFill>
                  <a:srgbClr val="000000"/>
                </a:solidFill>
                <a:latin typeface="+mn-lt"/>
                <a:ea typeface="Times New Roman" pitchFamily="18" charset="0"/>
                <a:cs typeface="Arial" pitchFamily="34" charset="0"/>
              </a:rPr>
              <a:t>y E</a:t>
            </a:r>
            <a:r>
              <a:rPr lang="es-CO" sz="1200" b="1" dirty="0" smtClean="0">
                <a:solidFill>
                  <a:srgbClr val="000000"/>
                </a:solidFill>
                <a:latin typeface="+mn-lt"/>
                <a:ea typeface="Times New Roman" pitchFamily="18" charset="0"/>
                <a:cs typeface="Arial" pitchFamily="34" charset="0"/>
              </a:rPr>
              <a:t>vacuados en 2019.</a:t>
            </a:r>
            <a:endParaRPr lang="es-CO" sz="1200" b="1" dirty="0">
              <a:latin typeface="+mn-lt"/>
              <a:cs typeface="Arial" pitchFamily="34" charset="0"/>
            </a:endParaRPr>
          </a:p>
          <a:p>
            <a:pPr eaLnBrk="0" hangingPunct="0">
              <a:tabLst>
                <a:tab pos="2990850" algn="l"/>
              </a:tabLst>
              <a:defRPr/>
            </a:pPr>
            <a:r>
              <a:rPr lang="es-CO" sz="1200" b="1" dirty="0">
                <a:solidFill>
                  <a:srgbClr val="000000"/>
                </a:solidFill>
                <a:latin typeface="+mn-lt"/>
                <a:ea typeface="Times New Roman" pitchFamily="18" charset="0"/>
                <a:cs typeface="Arial" pitchFamily="34" charset="0"/>
              </a:rPr>
              <a:t>Tipo de indicador (Q, U, $, %): Cantidad</a:t>
            </a:r>
            <a:endParaRPr lang="es-CO" sz="1200" dirty="0">
              <a:latin typeface="+mn-lt"/>
              <a:cs typeface="Arial" pitchFamily="34" charset="0"/>
            </a:endParaRPr>
          </a:p>
        </p:txBody>
      </p:sp>
      <p:sp>
        <p:nvSpPr>
          <p:cNvPr id="98306" name="Rectangle 2"/>
          <p:cNvSpPr>
            <a:spLocks noChangeArrowheads="1"/>
          </p:cNvSpPr>
          <p:nvPr/>
        </p:nvSpPr>
        <p:spPr bwMode="auto">
          <a:xfrm>
            <a:off x="250825" y="5351114"/>
            <a:ext cx="7489527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anchor="ctr">
            <a:spAutoFit/>
          </a:bodyPr>
          <a:lstStyle/>
          <a:p>
            <a:pPr eaLnBrk="0" hangingPunct="0">
              <a:tabLst>
                <a:tab pos="2771775" algn="l"/>
              </a:tabLst>
              <a:defRPr/>
            </a:pPr>
            <a:r>
              <a:rPr lang="es-CO" sz="1200" b="1" dirty="0"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Fuente: </a:t>
            </a:r>
            <a:r>
              <a:rPr lang="es-CO" sz="1200" dirty="0"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Base de datos Estadística Control Disciplinario  </a:t>
            </a:r>
            <a:endParaRPr lang="es-CO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hangingPunct="0">
              <a:tabLst>
                <a:tab pos="2771775" algn="l"/>
              </a:tabLst>
              <a:defRPr/>
            </a:pPr>
            <a:r>
              <a:rPr lang="es-CO" sz="1200" b="1" dirty="0"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Fecha de corte: </a:t>
            </a:r>
            <a:r>
              <a:rPr lang="es-CO" sz="1200" dirty="0" smtClean="0"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Septiembre 30 de </a:t>
            </a:r>
            <a:r>
              <a:rPr lang="es-CO" sz="1200" dirty="0" smtClean="0"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2019</a:t>
            </a:r>
            <a:endParaRPr lang="es-CO" sz="1200" b="1" dirty="0"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eaLnBrk="0" hangingPunct="0">
              <a:tabLst>
                <a:tab pos="2771775" algn="l"/>
              </a:tabLst>
              <a:defRPr/>
            </a:pPr>
            <a:r>
              <a:rPr lang="es-CO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Observaciones</a:t>
            </a:r>
            <a:r>
              <a:rPr lang="es-CO" sz="12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actualización mensual</a:t>
            </a:r>
          </a:p>
          <a:p>
            <a:pPr eaLnBrk="0" hangingPunct="0">
              <a:tabLst>
                <a:tab pos="2771775" algn="l"/>
              </a:tabLst>
              <a:defRPr/>
            </a:pPr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Análisis</a:t>
            </a:r>
            <a:r>
              <a:rPr lang="es-MX" sz="1200" dirty="0">
                <a:latin typeface="Arial" panose="020B0604020202020204" pitchFamily="34" charset="0"/>
                <a:cs typeface="Arial" panose="020B0604020202020204" pitchFamily="34" charset="0"/>
              </a:rPr>
              <a:t>:  Permite conocer cuantos procesos </a:t>
            </a:r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se radicaron y evacuaron en 2019.</a:t>
            </a:r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hangingPunct="0">
              <a:tabLst>
                <a:tab pos="2771775" algn="l"/>
              </a:tabLst>
              <a:defRPr/>
            </a:pPr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Meta</a:t>
            </a:r>
            <a:r>
              <a:rPr lang="es-MX" sz="1200" dirty="0"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Evacuación anual equivalente al 100% con tolerancia del 50%. </a:t>
            </a:r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hangingPunct="0">
              <a:tabLst>
                <a:tab pos="2771775" algn="l"/>
              </a:tabLst>
              <a:defRPr/>
            </a:pPr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Frecuencia de medición</a:t>
            </a:r>
            <a:r>
              <a:rPr lang="es-MX" sz="1200" dirty="0"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Anual</a:t>
            </a:r>
            <a:endParaRPr lang="es-MX" sz="1200" dirty="0">
              <a:cs typeface="Arial" pitchFamily="34" charset="0"/>
            </a:endParaRPr>
          </a:p>
          <a:p>
            <a:pPr eaLnBrk="0" hangingPunct="0">
              <a:tabLst>
                <a:tab pos="2771775" algn="l"/>
              </a:tabLst>
              <a:defRPr/>
            </a:pPr>
            <a:endParaRPr lang="es-CO" sz="1200" dirty="0">
              <a:latin typeface="+mn-lt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395536" y="1412776"/>
            <a:ext cx="77768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s-CO" b="1" dirty="0" smtClean="0">
                <a:solidFill>
                  <a:prstClr val="black"/>
                </a:solidFill>
              </a:rPr>
              <a:t>INDICADOR PROCESOS RADICADOS Y PROCESOS TERMINADOS  DE 2019 CORRESPONDIENTE AL  </a:t>
            </a:r>
            <a:r>
              <a:rPr lang="es-CO" b="1" dirty="0" smtClean="0">
                <a:solidFill>
                  <a:prstClr val="black"/>
                </a:solidFill>
              </a:rPr>
              <a:t>60,8 </a:t>
            </a:r>
            <a:r>
              <a:rPr lang="es-CO" dirty="0" smtClean="0"/>
              <a:t>%</a:t>
            </a:r>
            <a:r>
              <a:rPr lang="es-CO" b="1" dirty="0" smtClean="0"/>
              <a:t> </a:t>
            </a:r>
            <a:endParaRPr lang="es-CO" b="1" dirty="0">
              <a:solidFill>
                <a:prstClr val="black"/>
              </a:solidFill>
            </a:endParaRPr>
          </a:p>
        </p:txBody>
      </p:sp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7847787"/>
              </p:ext>
            </p:extLst>
          </p:nvPr>
        </p:nvGraphicFramePr>
        <p:xfrm>
          <a:off x="457200" y="2057400"/>
          <a:ext cx="7939088" cy="32937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49685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34222</TotalTime>
  <Words>69</Words>
  <Application>Microsoft Office PowerPoint</Application>
  <PresentationFormat>Presentación en pantalla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de Office</vt:lpstr>
      <vt:lpstr>CONTROL DISCIPLINARIO INTERNO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CONTROL DISCIPLINARIO INTERNO</dc:title>
  <dc:creator>43103134</dc:creator>
  <cp:lastModifiedBy>Siomara Milena Moreno Rojas</cp:lastModifiedBy>
  <cp:revision>1808</cp:revision>
  <cp:lastPrinted>2017-08-08T13:41:36Z</cp:lastPrinted>
  <dcterms:created xsi:type="dcterms:W3CDTF">2010-10-28T16:10:18Z</dcterms:created>
  <dcterms:modified xsi:type="dcterms:W3CDTF">2019-10-03T21:12:25Z</dcterms:modified>
</cp:coreProperties>
</file>